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459" r:id="rId3"/>
    <p:sldId id="2456" r:id="rId4"/>
    <p:sldId id="2461" r:id="rId5"/>
    <p:sldId id="2480" r:id="rId6"/>
    <p:sldId id="2481" r:id="rId7"/>
    <p:sldId id="2482" r:id="rId8"/>
    <p:sldId id="2483" r:id="rId9"/>
    <p:sldId id="454" r:id="rId10"/>
  </p:sldIdLst>
  <p:sldSz cx="9144000" cy="6858000" type="screen4x3"/>
  <p:notesSz cx="6797675" cy="9928225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7E8FA"/>
    <a:srgbClr val="FF0066"/>
    <a:srgbClr val="D1DBEB"/>
    <a:srgbClr val="AAC1DA"/>
    <a:srgbClr val="3366CC"/>
    <a:srgbClr val="3366FF"/>
    <a:srgbClr val="3399FF"/>
    <a:srgbClr val="84A5C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198"/>
    <p:restoredTop sz="51741" autoAdjust="0"/>
  </p:normalViewPr>
  <p:slideViewPr>
    <p:cSldViewPr showGuides="1">
      <p:cViewPr varScale="1">
        <p:scale>
          <a:sx n="63" d="100"/>
          <a:sy n="63" d="100"/>
        </p:scale>
        <p:origin x="-1454" y="-72"/>
      </p:cViewPr>
      <p:guideLst>
        <p:guide orient="horz" pos="2042"/>
        <p:guide pos="2895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64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CN" sz="12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Tx/>
              <a:buNone/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zh-CN" altLang="en-US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9"/>
          <p:cNvGrpSpPr/>
          <p:nvPr/>
        </p:nvGrpSpPr>
        <p:grpSpPr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14" name="Rectangle 18"/>
            <p:cNvSpPr>
              <a:spLocks noChangeArrowheads="1"/>
            </p:cNvSpPr>
            <p:nvPr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" name="Rectangle 28"/>
            <p:cNvSpPr>
              <a:spLocks noChangeArrowheads="1"/>
            </p:cNvSpPr>
            <p:nvPr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6" name="Rectangle 17"/>
          <p:cNvSpPr>
            <a:spLocks noChangeArrowheads="1"/>
          </p:cNvSpPr>
          <p:nvPr/>
        </p:nvSpPr>
        <p:spPr bwMode="gray">
          <a:xfrm>
            <a:off x="1130300" y="3141663"/>
            <a:ext cx="8013700" cy="863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gray">
          <a:xfrm>
            <a:off x="573088" y="2520950"/>
            <a:ext cx="576263" cy="641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gray">
          <a:xfrm>
            <a:off x="1716088" y="628650"/>
            <a:ext cx="566738" cy="636588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gray">
          <a:xfrm>
            <a:off x="2278063" y="0"/>
            <a:ext cx="585788" cy="63500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gray">
          <a:xfrm>
            <a:off x="2281238" y="628650"/>
            <a:ext cx="585788" cy="631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gray">
          <a:xfrm>
            <a:off x="1716088" y="1263650"/>
            <a:ext cx="566738" cy="622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3" name="Rectangle 25"/>
          <p:cNvSpPr>
            <a:spLocks noChangeArrowheads="1"/>
          </p:cNvSpPr>
          <p:nvPr/>
        </p:nvSpPr>
        <p:spPr bwMode="gray">
          <a:xfrm>
            <a:off x="573088" y="1885950"/>
            <a:ext cx="576263" cy="644525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gray">
          <a:xfrm>
            <a:off x="1141413" y="1885950"/>
            <a:ext cx="576263" cy="644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" name="Rectangle 27"/>
          <p:cNvSpPr>
            <a:spLocks noChangeArrowheads="1"/>
          </p:cNvSpPr>
          <p:nvPr/>
        </p:nvSpPr>
        <p:spPr bwMode="gray">
          <a:xfrm>
            <a:off x="0" y="2528888"/>
            <a:ext cx="574675" cy="633413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en-US" altLang="zh-CN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en-US" altLang="zh-CN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 hasCustomPrompt="1"/>
          </p:nvPr>
        </p:nvSpPr>
        <p:spPr>
          <a:xfrm>
            <a:off x="457200" y="1228725"/>
            <a:ext cx="8229600" cy="52482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单击图标添加表格</a:t>
            </a:r>
            <a:endParaRPr kumimoji="0" lang="zh-CN" altLang="en-US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655638" y="360363"/>
            <a:ext cx="8497888" cy="719138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228725"/>
            <a:ext cx="8229600" cy="52482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Tx/>
              <a:buNone/>
              <a:defRPr sz="1000"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Company name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algn="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  <a:pPr lvl="0" algn="r" eaLnBrk="1" hangingPunct="1"/>
              <a:t>‹#›</a:t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gray">
          <a:xfrm>
            <a:off x="328613" y="35718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328613" y="719138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Tx/>
              <a:buNone/>
              <a:defRPr sz="1200" b="1"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j-lt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j-lt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1142977" y="1500174"/>
            <a:ext cx="8017534" cy="2428240"/>
          </a:xfrm>
        </p:spPr>
        <p:txBody>
          <a:bodyPr vert="horz" wrap="square" lIns="91440" tIns="45720" rIns="91440" bIns="45720" anchor="ctr"/>
          <a:lstStyle/>
          <a:p>
            <a:pPr eaLnBrk="1" hangingPunct="1">
              <a:lnSpc>
                <a:spcPct val="150000"/>
              </a:lnSpc>
            </a:pPr>
            <a:r>
              <a:rPr lang="zh-CN" altLang="en-US" i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东北大学疫情防控期间安全管理</a:t>
            </a:r>
            <a:r>
              <a:rPr lang="en-US" altLang="zh-CN" i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i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i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风险及防控措施</a:t>
            </a:r>
            <a:r>
              <a:rPr lang="en-US" altLang="zh-CN" sz="4000" i="0" dirty="0" smtClean="0">
                <a:latin typeface="华文行楷" pitchFamily="2" charset="-122"/>
                <a:ea typeface="华文行楷" pitchFamily="2" charset="-122"/>
              </a:rPr>
              <a:t/>
            </a:r>
            <a:br>
              <a:rPr lang="en-US" altLang="zh-CN" sz="4000" i="0" dirty="0" smtClean="0">
                <a:latin typeface="华文行楷" pitchFamily="2" charset="-122"/>
                <a:ea typeface="华文行楷" pitchFamily="2" charset="-122"/>
              </a:rPr>
            </a:br>
            <a:endParaRPr lang="zh-CN" altLang="en-US" i="0" kern="1200" dirty="0"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3076" name="Rectangle 2"/>
          <p:cNvSpPr txBox="1"/>
          <p:nvPr/>
        </p:nvSpPr>
        <p:spPr>
          <a:xfrm>
            <a:off x="-177800" y="4957445"/>
            <a:ext cx="6192838" cy="863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algn="ctr" eaLnBrk="1" hangingPunct="1">
              <a:lnSpc>
                <a:spcPct val="120000"/>
              </a:lnSpc>
            </a:pPr>
            <a:r>
              <a:rPr lang="zh-CN" altLang="en-US" sz="2800" dirty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安委会办公室 尚子扬</a:t>
            </a:r>
          </a:p>
        </p:txBody>
      </p:sp>
      <p:sp>
        <p:nvSpPr>
          <p:cNvPr id="3077" name="Rectangle 2"/>
          <p:cNvSpPr txBox="1"/>
          <p:nvPr/>
        </p:nvSpPr>
        <p:spPr>
          <a:xfrm>
            <a:off x="1766252" y="5637213"/>
            <a:ext cx="2519362" cy="7207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eaLnBrk="1" hangingPunct="1">
              <a:lnSpc>
                <a:spcPct val="120000"/>
              </a:lnSpc>
            </a:pPr>
            <a:r>
              <a:rPr lang="zh-CN" altLang="en-US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20</a:t>
            </a:r>
            <a:r>
              <a:rPr lang="en-US" altLang="zh-CN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20</a:t>
            </a:r>
            <a:r>
              <a:rPr lang="zh-CN" altLang="en-US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年</a:t>
            </a:r>
            <a:r>
              <a:rPr lang="en-US" altLang="zh-CN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2</a:t>
            </a:r>
            <a:r>
              <a:rPr lang="zh-CN" altLang="en-US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月</a:t>
            </a:r>
            <a:r>
              <a:rPr lang="en-US" altLang="zh-CN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24</a:t>
            </a:r>
            <a:r>
              <a:rPr lang="zh-CN" altLang="en-US" sz="2800" dirty="0" smtClean="0">
                <a:solidFill>
                  <a:srgbClr val="3366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日</a:t>
            </a:r>
            <a:endParaRPr lang="zh-CN" altLang="en-US" sz="2800" dirty="0">
              <a:solidFill>
                <a:srgbClr val="3366CC"/>
              </a:solidFill>
              <a:latin typeface="黑体" panose="02010609060101010101" pitchFamily="49" charset="-122"/>
              <a:ea typeface="黑体" panose="02010609060101010101" pitchFamily="49" charset="-122"/>
              <a:cs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6314" y="4214818"/>
            <a:ext cx="4038534" cy="2281771"/>
          </a:xfrm>
          <a:prstGeom prst="rect">
            <a:avLst/>
          </a:prstGeom>
        </p:spPr>
      </p:pic>
      <p:pic>
        <p:nvPicPr>
          <p:cNvPr id="7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5" y="189230"/>
            <a:ext cx="936625" cy="9429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ransition advTm="178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397318">
            <a:extLst>
              <a:ext uri="{FF2B5EF4-FFF2-40B4-BE49-F238E27FC236}">
                <a16:creationId xmlns:a16="http://schemas.microsoft.com/office/drawing/2014/main" xmlns="" id="{BF2CAB9F-3EE8-4E15-A2EF-D972B4F0551D}"/>
              </a:ext>
            </a:extLst>
          </p:cNvPr>
          <p:cNvGrpSpPr>
            <a:grpSpLocks/>
          </p:cNvGrpSpPr>
          <p:nvPr/>
        </p:nvGrpSpPr>
        <p:grpSpPr bwMode="auto">
          <a:xfrm>
            <a:off x="1571604" y="2035200"/>
            <a:ext cx="5180049" cy="935037"/>
            <a:chOff x="0" y="0"/>
            <a:chExt cx="2790" cy="912"/>
          </a:xfrm>
        </p:grpSpPr>
        <p:sp>
          <p:nvSpPr>
            <p:cNvPr id="132103" name="上箭头标注 397319">
              <a:extLst>
                <a:ext uri="{FF2B5EF4-FFF2-40B4-BE49-F238E27FC236}">
                  <a16:creationId xmlns:a16="http://schemas.microsoft.com/office/drawing/2014/main" xmlns="" id="{662A9602-842F-4C24-8AE0-2C80DA6F77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142"/>
              <a:ext cx="2790" cy="770"/>
            </a:xfrm>
            <a:prstGeom prst="upArrowCallout">
              <a:avLst>
                <a:gd name="adj1" fmla="val 82868"/>
                <a:gd name="adj2" fmla="val 41434"/>
                <a:gd name="adj3" fmla="val 17981"/>
                <a:gd name="adj4" fmla="val 81949"/>
              </a:avLst>
            </a:pr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 w="3175">
              <a:solidFill>
                <a:srgbClr val="C0C0C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32104" name="任意多边形 397320">
              <a:extLst>
                <a:ext uri="{FF2B5EF4-FFF2-40B4-BE49-F238E27FC236}">
                  <a16:creationId xmlns:a16="http://schemas.microsoft.com/office/drawing/2014/main" xmlns="" id="{AF631554-3DF6-4B7C-9443-91687C7288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0"/>
              <a:ext cx="2790" cy="132"/>
            </a:xfrm>
            <a:custGeom>
              <a:avLst/>
              <a:gdLst>
                <a:gd name="T0" fmla="*/ 0 w 21600"/>
                <a:gd name="T1" fmla="*/ 0 h 21600"/>
                <a:gd name="T2" fmla="*/ 1072 w 21600"/>
                <a:gd name="T3" fmla="*/ 21600 h 21600"/>
                <a:gd name="T4" fmla="*/ 20528 w 21600"/>
                <a:gd name="T5" fmla="*/ 21600 h 21600"/>
                <a:gd name="T6" fmla="*/ 21600 w 21600"/>
                <a:gd name="T7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1072" y="21600"/>
                  </a:lnTo>
                  <a:lnTo>
                    <a:pt x="2052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2B2B2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2105" name="矩形 397321">
            <a:extLst>
              <a:ext uri="{FF2B5EF4-FFF2-40B4-BE49-F238E27FC236}">
                <a16:creationId xmlns:a16="http://schemas.microsoft.com/office/drawing/2014/main" xmlns="" id="{8B5AA667-B50D-4A7C-82CB-BCA29B94A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14" y="2182837"/>
            <a:ext cx="5180049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一、消毒带来的风险及防控措施</a:t>
            </a:r>
            <a:endParaRPr lang="zh-CN" altLang="en-US" sz="2400" dirty="0">
              <a:ea typeface="微软雅黑" panose="020B0503020204020204" pitchFamily="34" charset="-122"/>
            </a:endParaRPr>
          </a:p>
        </p:txBody>
      </p:sp>
      <p:grpSp>
        <p:nvGrpSpPr>
          <p:cNvPr id="6" name="组合 397332">
            <a:extLst>
              <a:ext uri="{FF2B5EF4-FFF2-40B4-BE49-F238E27FC236}">
                <a16:creationId xmlns:a16="http://schemas.microsoft.com/office/drawing/2014/main" xmlns="" id="{CBEFFA2C-4F58-4A71-A153-FB3DD63F6E44}"/>
              </a:ext>
            </a:extLst>
          </p:cNvPr>
          <p:cNvGrpSpPr>
            <a:grpSpLocks/>
          </p:cNvGrpSpPr>
          <p:nvPr/>
        </p:nvGrpSpPr>
        <p:grpSpPr bwMode="auto">
          <a:xfrm>
            <a:off x="1571604" y="3351218"/>
            <a:ext cx="5929354" cy="935038"/>
            <a:chOff x="0" y="0"/>
            <a:chExt cx="2790" cy="912"/>
          </a:xfrm>
        </p:grpSpPr>
        <p:sp>
          <p:nvSpPr>
            <p:cNvPr id="132117" name="上箭头标注 397333">
              <a:extLst>
                <a:ext uri="{FF2B5EF4-FFF2-40B4-BE49-F238E27FC236}">
                  <a16:creationId xmlns:a16="http://schemas.microsoft.com/office/drawing/2014/main" xmlns="" id="{1DDDBC1B-8BAA-4996-A382-DBFEAEC7AC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142"/>
              <a:ext cx="2790" cy="770"/>
            </a:xfrm>
            <a:prstGeom prst="upArrowCallout">
              <a:avLst>
                <a:gd name="adj1" fmla="val 82868"/>
                <a:gd name="adj2" fmla="val 41434"/>
                <a:gd name="adj3" fmla="val 17981"/>
                <a:gd name="adj4" fmla="val 81949"/>
              </a:avLst>
            </a:pr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 w="3175">
              <a:solidFill>
                <a:srgbClr val="C0C0C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32118" name="任意多边形 397334">
              <a:extLst>
                <a:ext uri="{FF2B5EF4-FFF2-40B4-BE49-F238E27FC236}">
                  <a16:creationId xmlns:a16="http://schemas.microsoft.com/office/drawing/2014/main" xmlns="" id="{9C846F81-46C1-4642-BB5D-DFCC0969352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0" y="0"/>
              <a:ext cx="2790" cy="132"/>
            </a:xfrm>
            <a:custGeom>
              <a:avLst/>
              <a:gdLst>
                <a:gd name="T0" fmla="*/ 0 w 21600"/>
                <a:gd name="T1" fmla="*/ 0 h 21600"/>
                <a:gd name="T2" fmla="*/ 1072 w 21600"/>
                <a:gd name="T3" fmla="*/ 21600 h 21600"/>
                <a:gd name="T4" fmla="*/ 20528 w 21600"/>
                <a:gd name="T5" fmla="*/ 21600 h 21600"/>
                <a:gd name="T6" fmla="*/ 21600 w 21600"/>
                <a:gd name="T7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1072" y="21600"/>
                  </a:lnTo>
                  <a:lnTo>
                    <a:pt x="2052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2B2B2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32119" name="矩形 397335">
            <a:extLst>
              <a:ext uri="{FF2B5EF4-FFF2-40B4-BE49-F238E27FC236}">
                <a16:creationId xmlns:a16="http://schemas.microsoft.com/office/drawing/2014/main" xmlns="" id="{A77BF41C-3E8B-4C96-BB9C-0ABE234AB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66" y="3498856"/>
            <a:ext cx="5857916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400" dirty="0">
              <a:ea typeface="微软雅黑" panose="020B0503020204020204" pitchFamily="34" charset="-122"/>
            </a:endParaRPr>
          </a:p>
        </p:txBody>
      </p:sp>
      <p:sp>
        <p:nvSpPr>
          <p:cNvPr id="25" name="标题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目  录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785938" y="428625"/>
            <a:ext cx="5211683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一、消毒带来的风险及防控措施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42910" y="1214422"/>
            <a:ext cx="807249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FF0000"/>
                </a:solidFill>
                <a:latin typeface="宋体" pitchFamily="2" charset="-122"/>
              </a:rPr>
              <a:t>（一）风险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宋体" pitchFamily="2" charset="-122"/>
              </a:rPr>
              <a:t>1.</a:t>
            </a:r>
            <a:r>
              <a:rPr lang="zh-CN" altLang="en-US" sz="2000" b="1" dirty="0" smtClean="0">
                <a:latin typeface="宋体" pitchFamily="2" charset="-122"/>
              </a:rPr>
              <a:t>中毒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宋体" pitchFamily="2" charset="-122"/>
              </a:rPr>
              <a:t>（</a:t>
            </a:r>
            <a:r>
              <a:rPr lang="en-US" altLang="zh-CN" sz="2000" b="1" dirty="0" smtClean="0">
                <a:latin typeface="宋体" pitchFamily="2" charset="-122"/>
              </a:rPr>
              <a:t>1</a:t>
            </a:r>
            <a:r>
              <a:rPr lang="zh-CN" altLang="en-US" sz="2000" b="1" dirty="0" smtClean="0">
                <a:latin typeface="宋体" pitchFamily="2" charset="-122"/>
              </a:rPr>
              <a:t>）消毒人员未正确佩戴防护用品导致中毒；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宋体" pitchFamily="2" charset="-122"/>
              </a:rPr>
              <a:t>（</a:t>
            </a:r>
            <a:r>
              <a:rPr lang="en-US" altLang="zh-CN" sz="2000" b="1" dirty="0" smtClean="0">
                <a:latin typeface="宋体" pitchFamily="2" charset="-122"/>
              </a:rPr>
              <a:t>2</a:t>
            </a:r>
            <a:r>
              <a:rPr lang="zh-CN" altLang="en-US" sz="2000" b="1" dirty="0" smtClean="0">
                <a:latin typeface="宋体" pitchFamily="2" charset="-122"/>
              </a:rPr>
              <a:t>）洁厕灵和</a:t>
            </a:r>
            <a:r>
              <a:rPr lang="en-US" altLang="zh-CN" sz="2000" b="1" dirty="0" smtClean="0">
                <a:latin typeface="宋体" pitchFamily="2" charset="-122"/>
              </a:rPr>
              <a:t>84</a:t>
            </a:r>
            <a:r>
              <a:rPr lang="zh-CN" altLang="en-US" sz="2000" b="1" dirty="0" smtClean="0">
                <a:latin typeface="宋体" pitchFamily="2" charset="-122"/>
              </a:rPr>
              <a:t>消毒液要混用产生化学反应，生成氯气导致人员中毒。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宋体" pitchFamily="2" charset="-122"/>
              </a:rPr>
              <a:t>2.</a:t>
            </a:r>
            <a:r>
              <a:rPr lang="zh-CN" altLang="en-US" sz="2000" b="1" dirty="0" smtClean="0">
                <a:latin typeface="宋体" pitchFamily="2" charset="-122"/>
              </a:rPr>
              <a:t>触电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宋体" pitchFamily="2" charset="-122"/>
              </a:rPr>
              <a:t>消毒时可能会导致触电（喷雾器喷洒时电源</a:t>
            </a:r>
            <a:r>
              <a:rPr lang="en-US" altLang="zh-CN" sz="2000" b="1" dirty="0" smtClean="0">
                <a:latin typeface="宋体" pitchFamily="2" charset="-122"/>
              </a:rPr>
              <a:t>/</a:t>
            </a:r>
            <a:r>
              <a:rPr lang="zh-CN" altLang="en-US" sz="2000" b="1" dirty="0" smtClean="0">
                <a:latin typeface="宋体" pitchFamily="2" charset="-122"/>
              </a:rPr>
              <a:t>配电柜或插座未断电）；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宋体" pitchFamily="2" charset="-122"/>
              </a:rPr>
              <a:t>3.</a:t>
            </a:r>
            <a:r>
              <a:rPr lang="zh-CN" altLang="en-US" sz="2000" b="1" dirty="0" smtClean="0">
                <a:latin typeface="宋体" pitchFamily="2" charset="-122"/>
              </a:rPr>
              <a:t>火灾或爆炸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宋体" pitchFamily="2" charset="-122"/>
              </a:rPr>
              <a:t>使用酒精消毒时，可能引发火灾或爆炸；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FF0000"/>
                </a:solidFill>
                <a:latin typeface="宋体" pitchFamily="2" charset="-122"/>
              </a:rPr>
              <a:t>（二）防控措施</a:t>
            </a: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宋体" pitchFamily="2" charset="-122"/>
              </a:rPr>
              <a:t>    各部门到校医院领取消毒剂，并严格按照消毒剂的使用安全告知书操作。</a:t>
            </a:r>
            <a:endParaRPr lang="en-US" altLang="zh-CN" sz="2000" b="1" dirty="0" smtClean="0">
              <a:latin typeface="宋体" pitchFamily="2" charset="-122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285852" y="428625"/>
            <a:ext cx="714806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547716"/>
            <a:ext cx="785818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solidFill>
                  <a:srgbClr val="FF0000"/>
                </a:solidFill>
                <a:latin typeface="宋体" pitchFamily="2" charset="-122"/>
                <a:cs typeface="Arial" panose="020B0604020202020204" pitchFamily="34" charset="0"/>
              </a:rPr>
              <a:t>（一）火灾事故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风险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办公室（实验室等）人走未断电，隐患日查未落实，引发火灾；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防控措施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各部门应掌握每日入校人员详细信息，审批入校工作时进行安全提醒，督促入校人员进行日查和“人走断电”。</a:t>
            </a:r>
            <a:endParaRPr lang="zh-CN" altLang="en-US" sz="2000" kern="0" dirty="0">
              <a:solidFill>
                <a:srgbClr val="0000FF"/>
              </a:solidFill>
              <a:latin typeface="宋体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285852" y="428625"/>
            <a:ext cx="714806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547716"/>
            <a:ext cx="785818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solidFill>
                  <a:srgbClr val="FF0000"/>
                </a:solidFill>
                <a:latin typeface="宋体" pitchFamily="2" charset="-122"/>
                <a:cs typeface="Arial" panose="020B0604020202020204" pitchFamily="34" charset="0"/>
              </a:rPr>
              <a:t>（二）食品安全事故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风险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疫情特殊时期，安全教育培训不到位，导致安全意识淡薄，晨检、采购、隔餐菜、餐具消毒等落实不到位，引发食品安全事故；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防控措施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相关部门严格落实教育部</a:t>
            </a: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《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普通高等学校食堂安全工作指南</a:t>
            </a: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》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各项要求，督促员工严格按照</a:t>
            </a: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6S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标准作业。</a:t>
            </a:r>
            <a:endParaRPr lang="zh-CN" altLang="en-US" sz="2000" kern="0" dirty="0">
              <a:latin typeface="宋体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285852" y="428625"/>
            <a:ext cx="714806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547716"/>
            <a:ext cx="7858180" cy="4079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solidFill>
                  <a:srgbClr val="FF0000"/>
                </a:solidFill>
                <a:latin typeface="宋体" pitchFamily="2" charset="-122"/>
                <a:cs typeface="Arial" panose="020B0604020202020204" pitchFamily="34" charset="0"/>
              </a:rPr>
              <a:t>（三）检维修事故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风险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（</a:t>
            </a: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）停工时间过长，有限空间有毒有害气体积聚容易被忽视发生中毒事故；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（</a:t>
            </a: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）疫情特殊时期，未对相关方进行安全教育，导致相关方作业人员违章操作引发事故；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防控措施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相关部门严格落实学校危险作业安全管理制度和相关方管理制度，管理人员审批时进行培训，作业人员严格按操作规程执行。</a:t>
            </a:r>
            <a:endParaRPr lang="zh-CN" altLang="en-US" sz="2000" kern="0" dirty="0">
              <a:latin typeface="宋体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285852" y="428625"/>
            <a:ext cx="714806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547716"/>
            <a:ext cx="785818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solidFill>
                  <a:srgbClr val="FF0000"/>
                </a:solidFill>
                <a:latin typeface="宋体" pitchFamily="2" charset="-122"/>
                <a:cs typeface="Arial" panose="020B0604020202020204" pitchFamily="34" charset="0"/>
              </a:rPr>
              <a:t>（四）生产安全事故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风险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疫情特殊时期，安全教育培训不到位，安全管理力量削弱，削减安全投入，导致安全意识淡薄，违章操作，引发生产安全事故；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防控措施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恢复生产的部门严格落实东北大学安全管理标准化各项要求，将教育培训、风险辨识、隐患排查、违章治理等工作落细落实落好。同时，向主管部门登记备案。</a:t>
            </a:r>
            <a:endParaRPr lang="zh-CN" altLang="en-US" sz="2000" kern="0" dirty="0">
              <a:latin typeface="宋体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1285852" y="428625"/>
            <a:ext cx="714806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8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二、入校工作带来的安全风险及防控措施</a:t>
            </a:r>
            <a:endParaRPr lang="zh-CN" altLang="en-US" sz="28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547716"/>
            <a:ext cx="785818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solidFill>
                  <a:srgbClr val="FF0000"/>
                </a:solidFill>
                <a:latin typeface="宋体" pitchFamily="2" charset="-122"/>
                <a:cs typeface="Arial" panose="020B0604020202020204" pitchFamily="34" charset="0"/>
              </a:rPr>
              <a:t>（五）实验室安全事故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1.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风险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疫情特殊时期，安全教育培训不到位，导致安全意识淡薄，违章操作，引发实验室安全事故；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2.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防控措施</a:t>
            </a: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    相关部门应掌握本部门每日入校开展实验人员及实验项目详细信息，审批入校工作时进行安全提醒、风险辨识，督促实验人员落实防控措施并向学校专项监管部门登记备案。</a:t>
            </a:r>
            <a:endParaRPr lang="en-US" altLang="zh-CN" sz="2000" b="1" kern="0" dirty="0" smtClean="0">
              <a:latin typeface="宋体" pitchFamily="2" charset="-122"/>
              <a:cs typeface="Arial" panose="020B0604020202020204" pitchFamily="34" charset="0"/>
            </a:endParaRPr>
          </a:p>
          <a:p>
            <a:pPr lvl="0" rtl="0" eaLnBrk="0" hangingPunct="0">
              <a:lnSpc>
                <a:spcPct val="135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altLang="zh-CN" sz="2000" b="1" kern="0" dirty="0" smtClean="0">
                <a:latin typeface="宋体" pitchFamily="2" charset="-122"/>
                <a:cs typeface="Arial" panose="020B0604020202020204" pitchFamily="34" charset="0"/>
              </a:rPr>
              <a:t>    </a:t>
            </a:r>
            <a:r>
              <a:rPr lang="zh-CN" altLang="en-US" sz="2000" b="1" kern="0" dirty="0" smtClean="0">
                <a:latin typeface="宋体" pitchFamily="2" charset="-122"/>
                <a:cs typeface="Arial" panose="020B0604020202020204" pitchFamily="34" charset="0"/>
              </a:rPr>
              <a:t>专项监管部门汇总开展实验的人员、部位、实验内容等，并根据风险分级管控原则，对风险较高的实验室给予业务指导和督促检查。</a:t>
            </a:r>
            <a:endParaRPr lang="zh-CN" altLang="en-US" sz="2000" kern="0" dirty="0">
              <a:latin typeface="宋体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9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 txBox="1"/>
          <p:nvPr/>
        </p:nvSpPr>
        <p:spPr>
          <a:xfrm>
            <a:off x="1778634" y="1840876"/>
            <a:ext cx="7365365" cy="244538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algn="ctr" eaLnBrk="0" hangingPunct="0">
              <a:lnSpc>
                <a:spcPct val="150000"/>
              </a:lnSpc>
            </a:pPr>
            <a:r>
              <a:rPr lang="en-US" altLang="zh-CN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不当</a:t>
            </a:r>
            <a:r>
              <a:rPr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之处，敬请批评指正。</a:t>
            </a:r>
          </a:p>
          <a:p>
            <a:pPr lvl="0" algn="ctr" eaLnBrk="0" hangingPunct="0">
              <a:lnSpc>
                <a:spcPct val="150000"/>
              </a:lnSpc>
            </a:pPr>
            <a:r>
              <a:rPr lang="zh-CN" altLang="en-US" sz="40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谢  谢！</a:t>
            </a:r>
            <a:endParaRPr lang="zh-CN" altLang="en-US" sz="40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49259" y="4209157"/>
            <a:ext cx="4038534" cy="2281771"/>
          </a:xfrm>
          <a:prstGeom prst="rect">
            <a:avLst/>
          </a:prstGeom>
        </p:spPr>
      </p:pic>
    </p:spTree>
  </p:cSld>
  <p:clrMapOvr>
    <a:masterClrMapping/>
  </p:clrMapOvr>
  <p:transition advTm="1766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东北大学人事制度改革方案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60000"/>
            <a:lumOff val="40000"/>
          </a:schemeClr>
        </a:solidFill>
        <a:ln>
          <a:noFill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algn="ctr">
          <a:defRPr sz="1400" b="1" dirty="0" smtClean="0"/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东北大学人事制度改革方案</Template>
  <TotalTime>1003</TotalTime>
  <Words>663</Words>
  <Application>WPS 演示</Application>
  <PresentationFormat>全屏显示(4:3)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东北大学人事制度改革方案</vt:lpstr>
      <vt:lpstr>东北大学疫情防控期间安全管理 风险及防控措施 </vt:lpstr>
      <vt:lpstr>目  录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Company>人事处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东北大学人事制度改革方案</dc:title>
  <dc:creator>黄丽</dc:creator>
  <cp:lastModifiedBy>rsc-szy</cp:lastModifiedBy>
  <cp:revision>1760</cp:revision>
  <dcterms:created xsi:type="dcterms:W3CDTF">2014-11-27T10:46:00Z</dcterms:created>
  <dcterms:modified xsi:type="dcterms:W3CDTF">2020-02-23T06:13:53Z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  <property fmtid="{D5CDD505-2E9C-101B-9397-08002B2CF9AE}" pid="3" name="KSORubyTemplateID">
    <vt:lpwstr>2</vt:lpwstr>
  </property>
</Properties>
</file>